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p:scale>
          <a:sx n="87" d="100"/>
          <a:sy n="87" d="100"/>
        </p:scale>
        <p:origin x="-48" y="26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47F91D-929F-4E39-95A8-62F3B8C16E28}" type="datetimeFigureOut">
              <a:rPr lang="en-US" smtClean="0"/>
              <a:pPr/>
              <a:t>9/20/2021</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367E3CDB-C5DF-430D-99F4-1E29AAA8807F}" type="slidenum">
              <a:rPr lang="en-US" smtClean="0"/>
              <a:pPr/>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3110616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47F91D-929F-4E39-95A8-62F3B8C16E28}" type="datetimeFigureOut">
              <a:rPr lang="en-US" smtClean="0"/>
              <a:pPr/>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7E3CDB-C5DF-430D-99F4-1E29AAA8807F}" type="slidenum">
              <a:rPr lang="en-US" smtClean="0"/>
              <a:pPr/>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381788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47F91D-929F-4E39-95A8-62F3B8C16E28}" type="datetimeFigureOut">
              <a:rPr lang="en-US" smtClean="0"/>
              <a:pPr/>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7E3CDB-C5DF-430D-99F4-1E29AAA8807F}" type="slidenum">
              <a:rPr lang="en-US" smtClean="0"/>
              <a:pPr/>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3608990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47F91D-929F-4E39-95A8-62F3B8C16E28}" type="datetimeFigureOut">
              <a:rPr lang="en-US" smtClean="0"/>
              <a:pPr/>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7E3CDB-C5DF-430D-99F4-1E29AAA8807F}" type="slidenum">
              <a:rPr lang="en-US" smtClean="0"/>
              <a:pPr/>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4285926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47F91D-929F-4E39-95A8-62F3B8C16E28}" type="datetimeFigureOut">
              <a:rPr lang="en-US" smtClean="0"/>
              <a:pPr/>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7E3CDB-C5DF-430D-99F4-1E29AAA8807F}" type="slidenum">
              <a:rPr lang="en-US" smtClean="0"/>
              <a:pPr/>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201528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47F91D-929F-4E39-95A8-62F3B8C16E28}" type="datetimeFigureOut">
              <a:rPr lang="en-US" smtClean="0"/>
              <a:pPr/>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7E3CDB-C5DF-430D-99F4-1E29AAA8807F}" type="slidenum">
              <a:rPr lang="en-US" smtClean="0"/>
              <a:pPr/>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4269704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47F91D-929F-4E39-95A8-62F3B8C16E28}" type="datetimeFigureOut">
              <a:rPr lang="en-US" smtClean="0"/>
              <a:pPr/>
              <a:t>9/20/2021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7E3CDB-C5DF-430D-99F4-1E29AAA8807F}" type="slidenum">
              <a:rPr lang="en-US" smtClean="0"/>
              <a:pPr/>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088737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47F91D-929F-4E39-95A8-62F3B8C16E28}" type="datetimeFigureOut">
              <a:rPr lang="en-US" smtClean="0"/>
              <a:pPr/>
              <a:t>9/20/2021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7E3CDB-C5DF-430D-99F4-1E29AAA8807F}" type="slidenum">
              <a:rPr lang="en-US" smtClean="0"/>
              <a:pPr/>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061886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47F91D-929F-4E39-95A8-62F3B8C16E28}" type="datetimeFigureOut">
              <a:rPr lang="en-US" smtClean="0"/>
              <a:pPr/>
              <a:t>9/20/2021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7E3CDB-C5DF-430D-99F4-1E29AAA8807F}" type="slidenum">
              <a:rPr lang="en-US" smtClean="0"/>
              <a:pPr/>
              <a:t>‹#›</a:t>
            </a:fld>
            <a:endParaRPr lang="en-US"/>
          </a:p>
        </p:txBody>
      </p:sp>
    </p:spTree>
    <p:extLst>
      <p:ext uri="{BB962C8B-B14F-4D97-AF65-F5344CB8AC3E}">
        <p14:creationId xmlns:p14="http://schemas.microsoft.com/office/powerpoint/2010/main" xmlns="" val="261939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47F91D-929F-4E39-95A8-62F3B8C16E28}" type="datetimeFigureOut">
              <a:rPr lang="en-US" smtClean="0"/>
              <a:pPr/>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7E3CDB-C5DF-430D-99F4-1E29AAA8807F}" type="slidenum">
              <a:rPr lang="en-US" smtClean="0"/>
              <a:pPr/>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177297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747F91D-929F-4E39-95A8-62F3B8C16E28}" type="datetimeFigureOut">
              <a:rPr lang="en-US" smtClean="0"/>
              <a:pPr/>
              <a:t>9/20/2021</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367E3CDB-C5DF-430D-99F4-1E29AAA8807F}" type="slidenum">
              <a:rPr lang="en-US" smtClean="0"/>
              <a:pPr/>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89455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xmlns=""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747F91D-929F-4E39-95A8-62F3B8C16E28}" type="datetimeFigureOut">
              <a:rPr lang="en-US" smtClean="0"/>
              <a:pPr/>
              <a:t>9/20/2021</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67E3CDB-C5DF-430D-99F4-1E29AAA8807F}" type="slidenum">
              <a:rPr lang="en-US" smtClean="0"/>
              <a:pPr/>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251428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CD3A4C-A025-4578-AEB8-DD8634C4CC24}"/>
              </a:ext>
            </a:extLst>
          </p:cNvPr>
          <p:cNvSpPr>
            <a:spLocks noGrp="1"/>
          </p:cNvSpPr>
          <p:nvPr>
            <p:ph type="ctrTitle"/>
          </p:nvPr>
        </p:nvSpPr>
        <p:spPr/>
        <p:txBody>
          <a:bodyPr>
            <a:normAutofit/>
          </a:bodyPr>
          <a:lstStyle/>
          <a:p>
            <a:pPr indent="457200" algn="ctr">
              <a:lnSpc>
                <a:spcPct val="200000"/>
              </a:lnSpc>
            </a:pPr>
            <a:r>
              <a:rPr lang="en-US" sz="1200" dirty="0">
                <a:latin typeface="Times New Roman" panose="02020603050405020304" pitchFamily="18" charset="0"/>
                <a:cs typeface="Times New Roman" panose="02020603050405020304" pitchFamily="18" charset="0"/>
              </a:rPr>
              <a:t>Industrial and Organizational Diversity</a:t>
            </a:r>
          </a:p>
        </p:txBody>
      </p:sp>
      <p:sp>
        <p:nvSpPr>
          <p:cNvPr id="3" name="Subtitle 2">
            <a:extLst>
              <a:ext uri="{FF2B5EF4-FFF2-40B4-BE49-F238E27FC236}">
                <a16:creationId xmlns:a16="http://schemas.microsoft.com/office/drawing/2014/main" xmlns="" id="{74588D29-CF69-40BC-A4DA-10FA0FF4992A}"/>
              </a:ext>
            </a:extLst>
          </p:cNvPr>
          <p:cNvSpPr>
            <a:spLocks noGrp="1"/>
          </p:cNvSpPr>
          <p:nvPr>
            <p:ph type="subTitle" idx="1"/>
          </p:nvPr>
        </p:nvSpPr>
        <p:spPr/>
        <p:txBody>
          <a:bodyPr>
            <a:normAutofit/>
          </a:bodyPr>
          <a:lstStyle/>
          <a:p>
            <a:pPr algn="ctr"/>
            <a:r>
              <a:rPr lang="en-US" sz="1200" dirty="0">
                <a:latin typeface="Times New Roman" panose="02020603050405020304" pitchFamily="18" charset="0"/>
                <a:cs typeface="Times New Roman" panose="02020603050405020304" pitchFamily="18" charset="0"/>
              </a:rPr>
              <a:t>Workplace Diversity</a:t>
            </a:r>
          </a:p>
        </p:txBody>
      </p:sp>
    </p:spTree>
    <p:extLst>
      <p:ext uri="{BB962C8B-B14F-4D97-AF65-F5344CB8AC3E}">
        <p14:creationId xmlns:p14="http://schemas.microsoft.com/office/powerpoint/2010/main" xmlns="" val="2054454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2DFB40-606E-4BBD-9557-8F41C35FDAFE}"/>
              </a:ext>
            </a:extLst>
          </p:cNvPr>
          <p:cNvSpPr>
            <a:spLocks noGrp="1"/>
          </p:cNvSpPr>
          <p:nvPr>
            <p:ph type="title"/>
          </p:nvPr>
        </p:nvSpPr>
        <p:spPr/>
        <p:txBody>
          <a:bodyPr>
            <a:normAutofit/>
          </a:bodyPr>
          <a:lstStyle/>
          <a:p>
            <a:pPr indent="457200" algn="ctr"/>
            <a:r>
              <a:rPr lang="en-US" sz="1200" dirty="0">
                <a:latin typeface="Times New Roman" panose="02020603050405020304" pitchFamily="18" charset="0"/>
                <a:cs typeface="Times New Roman" panose="02020603050405020304" pitchFamily="18" charset="0"/>
              </a:rPr>
              <a:t>Solution for the Communication Issue</a:t>
            </a:r>
          </a:p>
        </p:txBody>
      </p:sp>
      <p:sp>
        <p:nvSpPr>
          <p:cNvPr id="3" name="Content Placeholder 2">
            <a:extLst>
              <a:ext uri="{FF2B5EF4-FFF2-40B4-BE49-F238E27FC236}">
                <a16:creationId xmlns:a16="http://schemas.microsoft.com/office/drawing/2014/main" xmlns="" id="{17A69936-93A8-456D-AC57-7216851DCD71}"/>
              </a:ext>
            </a:extLst>
          </p:cNvPr>
          <p:cNvSpPr>
            <a:spLocks noGrp="1"/>
          </p:cNvSpPr>
          <p:nvPr>
            <p:ph idx="1"/>
          </p:nvPr>
        </p:nvSpPr>
        <p:spPr/>
        <p:txBody>
          <a:bodyPr tIns="548640">
            <a:normAutofit fontScale="92500"/>
          </a:bodyPr>
          <a:lstStyle/>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In championing the goals intended for workplace diversity, the company's management should resolve the challenges revolving around communication. There are three methods that an organization can apply to eradicate or minimize the effects of multiculturalism on its progress.  For example, the firm can agree on a common language. Here, all employees would have to conform to a new language or communication mechanism that is new and essential for all. This language would help reduce demotivation, which arises when a particular employee cannot talk and share ideas with colleagues due to the inability to speak the same language. Even though it is tedious to recruit numerous bilingual workers, management should consider this approach since it would, in the end, reduce the language barriers significantly. Again, this move would create a competitive advantage due to having employees with vast bilingual capabilities., especially if the firm is a globally functioning entity. The management should adopt a strategy that assumes a patient perspective to the employees by believing that the employees will adapt to the new environment and language. Even if their English is inadequate, they would learn with time becoming fluent speakers.</a:t>
            </a:r>
          </a:p>
        </p:txBody>
      </p:sp>
    </p:spTree>
    <p:extLst>
      <p:ext uri="{BB962C8B-B14F-4D97-AF65-F5344CB8AC3E}">
        <p14:creationId xmlns:p14="http://schemas.microsoft.com/office/powerpoint/2010/main" xmlns="" val="2214165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A1C4F6-E007-4BE6-B141-C845EEC4C5C7}"/>
              </a:ext>
            </a:extLst>
          </p:cNvPr>
          <p:cNvSpPr>
            <a:spLocks noGrp="1"/>
          </p:cNvSpPr>
          <p:nvPr>
            <p:ph type="title"/>
          </p:nvPr>
        </p:nvSpPr>
        <p:spPr/>
        <p:txBody>
          <a:bodyPr>
            <a:normAutofit/>
          </a:bodyPr>
          <a:lstStyle/>
          <a:p>
            <a:pPr indent="457200" algn="ctr"/>
            <a:r>
              <a:rPr lang="en-US" sz="1200" dirty="0">
                <a:latin typeface="Times New Roman" panose="02020603050405020304" pitchFamily="18" charset="0"/>
                <a:cs typeface="Times New Roman" panose="02020603050405020304" pitchFamily="18" charset="0"/>
              </a:rPr>
              <a:t>Solutions for the Communication Issue</a:t>
            </a:r>
          </a:p>
        </p:txBody>
      </p:sp>
      <p:sp>
        <p:nvSpPr>
          <p:cNvPr id="3" name="Content Placeholder 2">
            <a:extLst>
              <a:ext uri="{FF2B5EF4-FFF2-40B4-BE49-F238E27FC236}">
                <a16:creationId xmlns:a16="http://schemas.microsoft.com/office/drawing/2014/main" xmlns="" id="{6B4ABC1B-0083-4A68-AC96-017CE9011E10}"/>
              </a:ext>
            </a:extLst>
          </p:cNvPr>
          <p:cNvSpPr>
            <a:spLocks noGrp="1"/>
          </p:cNvSpPr>
          <p:nvPr>
            <p:ph idx="1"/>
          </p:nvPr>
        </p:nvSpPr>
        <p:spPr/>
        <p:txBody>
          <a:bodyPr tIns="274320">
            <a:normAutofit fontScale="85000" lnSpcReduction="10000"/>
          </a:bodyPr>
          <a:lstStyle/>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	Managers of firms that have adopted cultural diversity should ensure that all employees develop a habit of asking for clarifications when they do not understand the message their colleagues are passing to them. Here, the company management should develop training programs that would ensure that all workers gain the basic communication mechanisms using the preferred language. </a:t>
            </a:r>
          </a:p>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 Managers should also learn how different cultures receive communications by analyzing their employees and developing the best communication methods. For example., people from certain cultures have difficulty in trusting information coming straight from the manager. Also, some individuals may not feel comfortable being praised in the presence of other employees. An efficient manager should be able to integrate all these factors to create e a proficient communication tool that accommodates all workers in-discriminatively. </a:t>
            </a:r>
          </a:p>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Lastly, a multiculturally integrated company should train its employees in advance and regularly to ensure that they are adapting accordingly to the new environment. Here, orientation sessions could be essential for the newcomers to help them become part of the company. The regular training sessions would be helpful to improve the cohesiveness of the employees.</a:t>
            </a:r>
          </a:p>
        </p:txBody>
      </p:sp>
    </p:spTree>
    <p:extLst>
      <p:ext uri="{BB962C8B-B14F-4D97-AF65-F5344CB8AC3E}">
        <p14:creationId xmlns:p14="http://schemas.microsoft.com/office/powerpoint/2010/main" xmlns="" val="3964824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B6654-9EFC-4DCF-9071-607068A2E6B2}"/>
              </a:ext>
            </a:extLst>
          </p:cNvPr>
          <p:cNvSpPr>
            <a:spLocks noGrp="1"/>
          </p:cNvSpPr>
          <p:nvPr>
            <p:ph type="title"/>
          </p:nvPr>
        </p:nvSpPr>
        <p:spPr/>
        <p:txBody>
          <a:bodyPr>
            <a:normAutofit/>
          </a:bodyPr>
          <a:lstStyle/>
          <a:p>
            <a:pPr indent="457200" algn="ctr"/>
            <a:r>
              <a:rPr lang="en-US" sz="1200"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xmlns="" id="{9BD5689B-1D1C-49E4-B04D-ECA501E91395}"/>
              </a:ext>
            </a:extLst>
          </p:cNvPr>
          <p:cNvSpPr>
            <a:spLocks noGrp="1"/>
          </p:cNvSpPr>
          <p:nvPr>
            <p:ph idx="1"/>
          </p:nvPr>
        </p:nvSpPr>
        <p:spPr/>
        <p:txBody>
          <a:bodyPr>
            <a:normAutofit fontScale="92500"/>
          </a:bodyPr>
          <a:lstStyle/>
          <a:p>
            <a:pPr marL="182880" indent="-457200">
              <a:lnSpc>
                <a:spcPct val="200000"/>
              </a:lnSpc>
              <a:spcBef>
                <a:spcPts val="1200"/>
              </a:spcBef>
              <a:buNone/>
            </a:pPr>
            <a:r>
              <a:rPr lang="en-US" sz="1200" b="0" i="0" dirty="0">
                <a:solidFill>
                  <a:srgbClr val="222222"/>
                </a:solidFill>
                <a:effectLst/>
                <a:latin typeface="Times New Roman" panose="02020603050405020304" pitchFamily="18" charset="0"/>
                <a:cs typeface="Times New Roman" panose="02020603050405020304" pitchFamily="18" charset="0"/>
              </a:rPr>
              <a:t>del Carmen Triana, M., Richard, O. C., &amp; Su, W. (2019). Gender diversity in senior management, strategic change, and firm performance: Examining the mediating nature of strategic change in high tech firms. </a:t>
            </a:r>
            <a:r>
              <a:rPr lang="en-US" sz="1200" b="0" i="1" dirty="0">
                <a:solidFill>
                  <a:srgbClr val="222222"/>
                </a:solidFill>
                <a:effectLst/>
                <a:latin typeface="Times New Roman" panose="02020603050405020304" pitchFamily="18" charset="0"/>
                <a:cs typeface="Times New Roman" panose="02020603050405020304" pitchFamily="18" charset="0"/>
              </a:rPr>
              <a:t>Research Policy</a:t>
            </a:r>
            <a:r>
              <a:rPr lang="en-US" sz="1200" b="0" i="0" dirty="0">
                <a:solidFill>
                  <a:srgbClr val="222222"/>
                </a:solidFill>
                <a:effectLst/>
                <a:latin typeface="Times New Roman" panose="02020603050405020304" pitchFamily="18" charset="0"/>
                <a:cs typeface="Times New Roman" panose="02020603050405020304" pitchFamily="18" charset="0"/>
              </a:rPr>
              <a:t>, </a:t>
            </a:r>
            <a:r>
              <a:rPr lang="en-US" sz="1200" b="0" i="1" dirty="0">
                <a:solidFill>
                  <a:srgbClr val="222222"/>
                </a:solidFill>
                <a:effectLst/>
                <a:latin typeface="Times New Roman" panose="02020603050405020304" pitchFamily="18" charset="0"/>
                <a:cs typeface="Times New Roman" panose="02020603050405020304" pitchFamily="18" charset="0"/>
              </a:rPr>
              <a:t>48</a:t>
            </a:r>
            <a:r>
              <a:rPr lang="en-US" sz="1200" b="0" i="0" dirty="0">
                <a:solidFill>
                  <a:srgbClr val="222222"/>
                </a:solidFill>
                <a:effectLst/>
                <a:latin typeface="Times New Roman" panose="02020603050405020304" pitchFamily="18" charset="0"/>
                <a:cs typeface="Times New Roman" panose="02020603050405020304" pitchFamily="18" charset="0"/>
              </a:rPr>
              <a:t>(7), 1681-1693.</a:t>
            </a:r>
          </a:p>
          <a:p>
            <a:pPr marL="182880" indent="-457200">
              <a:lnSpc>
                <a:spcPct val="200000"/>
              </a:lnSpc>
              <a:spcBef>
                <a:spcPts val="1200"/>
              </a:spcBef>
              <a:buNone/>
            </a:pPr>
            <a:r>
              <a:rPr lang="en-US" sz="1200" b="0" i="0" dirty="0">
                <a:solidFill>
                  <a:srgbClr val="222222"/>
                </a:solidFill>
                <a:effectLst/>
                <a:latin typeface="Times New Roman" panose="02020603050405020304" pitchFamily="18" charset="0"/>
                <a:cs typeface="Times New Roman" panose="02020603050405020304" pitchFamily="18" charset="0"/>
              </a:rPr>
              <a:t>Kamales, N., &amp; Knorr, H. (2019). Leaders with Managing Cultural Diversity and Communication. </a:t>
            </a:r>
            <a:r>
              <a:rPr lang="en-US" sz="1200" b="0" i="1" dirty="0">
                <a:solidFill>
                  <a:srgbClr val="222222"/>
                </a:solidFill>
                <a:effectLst/>
                <a:latin typeface="Times New Roman" panose="02020603050405020304" pitchFamily="18" charset="0"/>
                <a:cs typeface="Times New Roman" panose="02020603050405020304" pitchFamily="18" charset="0"/>
              </a:rPr>
              <a:t>Asia Pacific Journal of Religions and Cultures</a:t>
            </a:r>
            <a:r>
              <a:rPr lang="en-US" sz="1200" b="0" i="0" dirty="0">
                <a:solidFill>
                  <a:srgbClr val="222222"/>
                </a:solidFill>
                <a:effectLst/>
                <a:latin typeface="Times New Roman" panose="02020603050405020304" pitchFamily="18" charset="0"/>
                <a:cs typeface="Times New Roman" panose="02020603050405020304" pitchFamily="18" charset="0"/>
              </a:rPr>
              <a:t>, </a:t>
            </a:r>
            <a:r>
              <a:rPr lang="en-US" sz="1200" b="0" i="1" dirty="0">
                <a:solidFill>
                  <a:srgbClr val="222222"/>
                </a:solidFill>
                <a:effectLst/>
                <a:latin typeface="Times New Roman" panose="02020603050405020304" pitchFamily="18" charset="0"/>
                <a:cs typeface="Times New Roman" panose="02020603050405020304" pitchFamily="18" charset="0"/>
              </a:rPr>
              <a:t>3</a:t>
            </a:r>
            <a:r>
              <a:rPr lang="en-US" sz="1200" b="0" i="0" dirty="0">
                <a:solidFill>
                  <a:srgbClr val="222222"/>
                </a:solidFill>
                <a:effectLst/>
                <a:latin typeface="Times New Roman" panose="02020603050405020304" pitchFamily="18" charset="0"/>
                <a:cs typeface="Times New Roman" panose="02020603050405020304" pitchFamily="18" charset="0"/>
              </a:rPr>
              <a:t>(1), 63-72.</a:t>
            </a:r>
            <a:endParaRPr lang="en-US" sz="1200" dirty="0">
              <a:solidFill>
                <a:srgbClr val="222222"/>
              </a:solidFill>
              <a:latin typeface="Times New Roman" panose="02020603050405020304" pitchFamily="18" charset="0"/>
              <a:cs typeface="Times New Roman" panose="02020603050405020304" pitchFamily="18" charset="0"/>
            </a:endParaRPr>
          </a:p>
          <a:p>
            <a:pPr marL="182880" indent="-457200">
              <a:lnSpc>
                <a:spcPct val="200000"/>
              </a:lnSpc>
              <a:spcBef>
                <a:spcPts val="1200"/>
              </a:spcBef>
              <a:buNone/>
            </a:pPr>
            <a:r>
              <a:rPr lang="en-US" sz="1200" b="0" i="0" dirty="0">
                <a:solidFill>
                  <a:srgbClr val="222222"/>
                </a:solidFill>
                <a:effectLst/>
                <a:latin typeface="Times New Roman" panose="02020603050405020304" pitchFamily="18" charset="0"/>
                <a:cs typeface="Times New Roman" panose="02020603050405020304" pitchFamily="18" charset="0"/>
              </a:rPr>
              <a:t>Roberson, Q. M. (2019). Diversity in the workplace: A review, synthesis, and future research agenda. </a:t>
            </a:r>
            <a:r>
              <a:rPr lang="en-US" sz="1200" b="0" i="1" dirty="0">
                <a:solidFill>
                  <a:srgbClr val="222222"/>
                </a:solidFill>
                <a:effectLst/>
                <a:latin typeface="Times New Roman" panose="02020603050405020304" pitchFamily="18" charset="0"/>
                <a:cs typeface="Times New Roman" panose="02020603050405020304" pitchFamily="18" charset="0"/>
              </a:rPr>
              <a:t>Annual Review of Organizational Psychology and Organizational Behavior</a:t>
            </a:r>
            <a:r>
              <a:rPr lang="en-US" sz="1200" b="0" i="0" dirty="0">
                <a:solidFill>
                  <a:srgbClr val="222222"/>
                </a:solidFill>
                <a:effectLst/>
                <a:latin typeface="Times New Roman" panose="02020603050405020304" pitchFamily="18" charset="0"/>
                <a:cs typeface="Times New Roman" panose="02020603050405020304" pitchFamily="18" charset="0"/>
              </a:rPr>
              <a:t>, </a:t>
            </a:r>
            <a:r>
              <a:rPr lang="en-US" sz="1200" b="0" i="1" dirty="0">
                <a:solidFill>
                  <a:srgbClr val="222222"/>
                </a:solidFill>
                <a:effectLst/>
                <a:latin typeface="Times New Roman" panose="02020603050405020304" pitchFamily="18" charset="0"/>
                <a:cs typeface="Times New Roman" panose="02020603050405020304" pitchFamily="18" charset="0"/>
              </a:rPr>
              <a:t>6</a:t>
            </a:r>
            <a:r>
              <a:rPr lang="en-US" sz="1200" b="0" i="0" dirty="0">
                <a:solidFill>
                  <a:srgbClr val="222222"/>
                </a:solidFill>
                <a:effectLst/>
                <a:latin typeface="Times New Roman" panose="02020603050405020304" pitchFamily="18" charset="0"/>
                <a:cs typeface="Times New Roman" panose="02020603050405020304" pitchFamily="18" charset="0"/>
              </a:rPr>
              <a:t>, 69-88.</a:t>
            </a:r>
          </a:p>
          <a:p>
            <a:pPr marL="182880" indent="-457200">
              <a:lnSpc>
                <a:spcPct val="200000"/>
              </a:lnSpc>
              <a:spcBef>
                <a:spcPts val="1200"/>
              </a:spcBef>
              <a:buNone/>
            </a:pPr>
            <a:r>
              <a:rPr lang="en-US" sz="1200" b="0" i="0" dirty="0">
                <a:solidFill>
                  <a:srgbClr val="222222"/>
                </a:solidFill>
                <a:effectLst/>
                <a:latin typeface="Times New Roman" panose="02020603050405020304" pitchFamily="18" charset="0"/>
                <a:cs typeface="Times New Roman" panose="02020603050405020304" pitchFamily="18" charset="0"/>
              </a:rPr>
              <a:t>Tamunomiebi, M. D., &amp; John-Eke, E. C. (2020). Workplace Diversity: Emerging Issues in Contemporary. </a:t>
            </a:r>
            <a:r>
              <a:rPr lang="en-US" sz="1200" b="0" i="1" dirty="0">
                <a:solidFill>
                  <a:srgbClr val="222222"/>
                </a:solidFill>
                <a:effectLst/>
                <a:latin typeface="Times New Roman" panose="02020603050405020304" pitchFamily="18" charset="0"/>
                <a:cs typeface="Times New Roman" panose="02020603050405020304" pitchFamily="18" charset="0"/>
              </a:rPr>
              <a:t>International Journal of Academic Research in Business and Social Sciences</a:t>
            </a:r>
            <a:r>
              <a:rPr lang="en-US" sz="1200" b="0" i="0" dirty="0">
                <a:solidFill>
                  <a:srgbClr val="222222"/>
                </a:solidFill>
                <a:effectLst/>
                <a:latin typeface="Times New Roman" panose="02020603050405020304" pitchFamily="18" charset="0"/>
                <a:cs typeface="Times New Roman" panose="02020603050405020304" pitchFamily="18" charset="0"/>
              </a:rPr>
              <a:t>, </a:t>
            </a:r>
            <a:r>
              <a:rPr lang="en-US" sz="1200" b="0" i="1" dirty="0">
                <a:solidFill>
                  <a:srgbClr val="222222"/>
                </a:solidFill>
                <a:effectLst/>
                <a:latin typeface="Times New Roman" panose="02020603050405020304" pitchFamily="18" charset="0"/>
                <a:cs typeface="Times New Roman" panose="02020603050405020304" pitchFamily="18" charset="0"/>
              </a:rPr>
              <a:t>10</a:t>
            </a:r>
            <a:r>
              <a:rPr lang="en-US" sz="1200" b="0" i="0" dirty="0">
                <a:solidFill>
                  <a:srgbClr val="222222"/>
                </a:solidFill>
                <a:effectLst/>
                <a:latin typeface="Times New Roman" panose="02020603050405020304" pitchFamily="18" charset="0"/>
                <a:cs typeface="Times New Roman" panose="02020603050405020304" pitchFamily="18" charset="0"/>
              </a:rPr>
              <a:t>(2).</a:t>
            </a:r>
            <a:endParaRPr lang="en-US" sz="1200" dirty="0">
              <a:solidFill>
                <a:srgbClr val="222222"/>
              </a:solidFill>
              <a:latin typeface="Times New Roman" panose="02020603050405020304" pitchFamily="18" charset="0"/>
              <a:cs typeface="Times New Roman" panose="02020603050405020304" pitchFamily="18" charset="0"/>
            </a:endParaRPr>
          </a:p>
          <a:p>
            <a:pPr marL="182880" indent="-457200">
              <a:lnSpc>
                <a:spcPct val="200000"/>
              </a:lnSpc>
              <a:spcBef>
                <a:spcPts val="1200"/>
              </a:spcBef>
              <a:buNone/>
            </a:pPr>
            <a:r>
              <a:rPr lang="en-US" sz="1200" b="0" i="0" dirty="0">
                <a:solidFill>
                  <a:srgbClr val="222222"/>
                </a:solidFill>
                <a:effectLst/>
                <a:latin typeface="Times New Roman" panose="02020603050405020304" pitchFamily="18" charset="0"/>
                <a:cs typeface="Times New Roman" panose="02020603050405020304" pitchFamily="18" charset="0"/>
              </a:rPr>
              <a:t>Wang, M., &amp; Fang, Y. (2020). Age diversity in the workplace: Facilitating opportunities with organizational practices. </a:t>
            </a:r>
            <a:r>
              <a:rPr lang="en-US" sz="1200" b="0" i="1" dirty="0">
                <a:solidFill>
                  <a:srgbClr val="222222"/>
                </a:solidFill>
                <a:effectLst/>
                <a:latin typeface="Times New Roman" panose="02020603050405020304" pitchFamily="18" charset="0"/>
                <a:cs typeface="Times New Roman" panose="02020603050405020304" pitchFamily="18" charset="0"/>
              </a:rPr>
              <a:t>Public Policy &amp; Aging Report</a:t>
            </a:r>
            <a:r>
              <a:rPr lang="en-US" sz="1200" b="0" i="0" dirty="0">
                <a:solidFill>
                  <a:srgbClr val="222222"/>
                </a:solidFill>
                <a:effectLst/>
                <a:latin typeface="Times New Roman" panose="02020603050405020304" pitchFamily="18" charset="0"/>
                <a:cs typeface="Times New Roman" panose="02020603050405020304" pitchFamily="18" charset="0"/>
              </a:rPr>
              <a:t>, </a:t>
            </a:r>
            <a:r>
              <a:rPr lang="en-US" sz="1200" b="0" i="1" dirty="0">
                <a:solidFill>
                  <a:srgbClr val="222222"/>
                </a:solidFill>
                <a:effectLst/>
                <a:latin typeface="Times New Roman" panose="02020603050405020304" pitchFamily="18" charset="0"/>
                <a:cs typeface="Times New Roman" panose="02020603050405020304" pitchFamily="18" charset="0"/>
              </a:rPr>
              <a:t>30</a:t>
            </a:r>
            <a:r>
              <a:rPr lang="en-US" sz="1200" b="0" i="0" dirty="0">
                <a:solidFill>
                  <a:srgbClr val="222222"/>
                </a:solidFill>
                <a:effectLst/>
                <a:latin typeface="Times New Roman" panose="02020603050405020304" pitchFamily="18" charset="0"/>
                <a:cs typeface="Times New Roman" panose="02020603050405020304" pitchFamily="18" charset="0"/>
              </a:rPr>
              <a:t>(3), 119-123.</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405445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39B7C8-3A88-47F2-99E5-33C514E22733}"/>
              </a:ext>
            </a:extLst>
          </p:cNvPr>
          <p:cNvSpPr>
            <a:spLocks noGrp="1"/>
          </p:cNvSpPr>
          <p:nvPr>
            <p:ph type="title"/>
          </p:nvPr>
        </p:nvSpPr>
        <p:spPr/>
        <p:txBody>
          <a:bodyPr>
            <a:normAutofit/>
          </a:bodyPr>
          <a:lstStyle/>
          <a:p>
            <a:pPr algn="ctr"/>
            <a:r>
              <a:rPr lang="en-US" sz="1200" dirty="0">
                <a:latin typeface="Times New Roman" panose="02020603050405020304" pitchFamily="18" charset="0"/>
                <a:cs typeface="Times New Roman" panose="02020603050405020304" pitchFamily="18" charset="0"/>
              </a:rPr>
              <a:t>Abstract</a:t>
            </a:r>
          </a:p>
        </p:txBody>
      </p:sp>
      <p:sp>
        <p:nvSpPr>
          <p:cNvPr id="3" name="Content Placeholder 2">
            <a:extLst>
              <a:ext uri="{FF2B5EF4-FFF2-40B4-BE49-F238E27FC236}">
                <a16:creationId xmlns:a16="http://schemas.microsoft.com/office/drawing/2014/main" xmlns="" id="{E5636189-6D29-4DFC-AC82-79A11334C2A4}"/>
              </a:ext>
            </a:extLst>
          </p:cNvPr>
          <p:cNvSpPr>
            <a:spLocks noGrp="1"/>
          </p:cNvSpPr>
          <p:nvPr>
            <p:ph idx="1"/>
          </p:nvPr>
        </p:nvSpPr>
        <p:spPr/>
        <p:txBody>
          <a:bodyPr lIns="91440" tIns="91440" rIns="91440" bIns="91440">
            <a:noAutofit/>
          </a:bodyPr>
          <a:lstStyle/>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workplace diversity started during the second world war. Here, governments incorporated the female gender in the workforce to remedy the prevailing workers’ shortage since many men were on military duties (del Carmen Triana et al., 2019). In the 1940s, the united states (U.S.) president Harry Truman the executive order 9981, the first legal step to eradicate the profound segregation in the U.S. Army, which was ethnically dominated. Following this breakage of the military ethnicity deadlock in the U.S., numerous countries and organizations in the world followed suit and created similar initiatives. By the 80s and 90s, industries previously dominated by men started to recruit women. In 2000, the percentage total of women in the united states workforce peaked with 60percent. The year also experienced a 39-percent women representation in the global workforce. In the 2010 decade, the country managed to achieve a workforce of 60-percent non-Hispanic whites, 17-percent Hispanics, 12-percent black Americans, and 17-percent foreign-born immigrants, especially from Asia. This composition, up to date, represents the most culturally diverse workforce the country has ever had. Again, the government ranked this period the most productive period in U.S. history technologically and innovatively.</a:t>
            </a:r>
          </a:p>
        </p:txBody>
      </p:sp>
    </p:spTree>
    <p:extLst>
      <p:ext uri="{BB962C8B-B14F-4D97-AF65-F5344CB8AC3E}">
        <p14:creationId xmlns:p14="http://schemas.microsoft.com/office/powerpoint/2010/main" xmlns="" val="1483913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C59CCB-C68E-4BB1-9813-7664AADAE54B}"/>
              </a:ext>
            </a:extLst>
          </p:cNvPr>
          <p:cNvSpPr>
            <a:spLocks noGrp="1"/>
          </p:cNvSpPr>
          <p:nvPr>
            <p:ph type="title"/>
          </p:nvPr>
        </p:nvSpPr>
        <p:spPr/>
        <p:txBody>
          <a:bodyPr>
            <a:normAutofit/>
          </a:bodyPr>
          <a:lstStyle/>
          <a:p>
            <a:pPr indent="457200" algn="ctr">
              <a:lnSpc>
                <a:spcPct val="200000"/>
              </a:lnSpc>
            </a:pPr>
            <a:r>
              <a:rPr lang="en-US" sz="1200" dirty="0">
                <a:latin typeface="Times New Roman" panose="02020603050405020304" pitchFamily="18" charset="0"/>
                <a:cs typeface="Times New Roman" panose="02020603050405020304" pitchFamily="18" charset="0"/>
              </a:rPr>
              <a:t>Description of Workplace Diversity</a:t>
            </a:r>
          </a:p>
        </p:txBody>
      </p:sp>
      <p:sp>
        <p:nvSpPr>
          <p:cNvPr id="3" name="Content Placeholder 2">
            <a:extLst>
              <a:ext uri="{FF2B5EF4-FFF2-40B4-BE49-F238E27FC236}">
                <a16:creationId xmlns:a16="http://schemas.microsoft.com/office/drawing/2014/main" xmlns="" id="{C1F66F2E-D696-4B2F-957A-AF5E722BAC15}"/>
              </a:ext>
            </a:extLst>
          </p:cNvPr>
          <p:cNvSpPr>
            <a:spLocks noGrp="1"/>
          </p:cNvSpPr>
          <p:nvPr>
            <p:ph idx="1"/>
          </p:nvPr>
        </p:nvSpPr>
        <p:spPr/>
        <p:txBody>
          <a:bodyPr tIns="91440" bIns="91440">
            <a:normAutofit fontScale="85000" lnSpcReduction="10000"/>
          </a:bodyPr>
          <a:lstStyle/>
          <a:p>
            <a:pPr marL="182880" indent="457200">
              <a:lnSpc>
                <a:spcPct val="200000"/>
              </a:lnSpc>
              <a:spcBef>
                <a:spcPts val="1200"/>
              </a:spcBef>
              <a:buNone/>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Workplace diversity entails a workplace that encompasses employees with a wide range of features. These features include sex, gender, sexual orientation and race. According to Kamales &amp; Knorr (2019), a diverse workforce presents numerous economic benefits to an organization if implemented effectively. The concept of workplace diversity is derived from social diversity, which entails the differences in people’s intelligence, individual identities, demographics, and personal backgrounds. The “playing ground” is leveled by incorporating diversity at the workplace since employees can assimilate to the system’s mainstream culture. When employees can collaborate regardless of their diverse backgrounds, the management can implement all necessary interventions to achieve the company goals. Again, the concept of workplace diversity has shown efficiency in talent retaining since employees feel connected and valued. Therefore, companies could reduce workforce turnover significantly through the incorporation of the diversity perspective. After numerous research by different organizations that indicated a linear relationship between diversity and higher returns on investment, many companies and institutions globally adopted the workplace diversity concept into their operations. The workplace diversity concept is backed by today’s nature of populations and the need for increased collaboration among people of all races and gender. The world cannot afford divisions any longer in all spheres of life, the workplace included. Finally, it is crucial to note that all features of diversity work coordinatively to achieve the intended goals of workplace diversity.</a:t>
            </a:r>
          </a:p>
        </p:txBody>
      </p:sp>
    </p:spTree>
    <p:extLst>
      <p:ext uri="{BB962C8B-B14F-4D97-AF65-F5344CB8AC3E}">
        <p14:creationId xmlns:p14="http://schemas.microsoft.com/office/powerpoint/2010/main" xmlns="" val="3569152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4D5464-C837-4C59-8734-9ACF64E1D607}"/>
              </a:ext>
            </a:extLst>
          </p:cNvPr>
          <p:cNvSpPr>
            <a:spLocks noGrp="1"/>
          </p:cNvSpPr>
          <p:nvPr>
            <p:ph type="title"/>
          </p:nvPr>
        </p:nvSpPr>
        <p:spPr/>
        <p:txBody>
          <a:bodyPr>
            <a:normAutofit/>
          </a:bodyPr>
          <a:lstStyle/>
          <a:p>
            <a:pPr indent="457200" algn="ctr"/>
            <a:r>
              <a:rPr lang="en-US" sz="1200" dirty="0">
                <a:latin typeface="Times New Roman" panose="02020603050405020304" pitchFamily="18" charset="0"/>
                <a:cs typeface="Times New Roman" panose="02020603050405020304" pitchFamily="18" charset="0"/>
              </a:rPr>
              <a:t>Communication Issue in a Diverse Workplace</a:t>
            </a:r>
          </a:p>
        </p:txBody>
      </p:sp>
      <p:sp>
        <p:nvSpPr>
          <p:cNvPr id="3" name="Content Placeholder 2">
            <a:extLst>
              <a:ext uri="{FF2B5EF4-FFF2-40B4-BE49-F238E27FC236}">
                <a16:creationId xmlns:a16="http://schemas.microsoft.com/office/drawing/2014/main" xmlns="" id="{5F9408D2-5BC9-4B7D-B5FF-1E512248498F}"/>
              </a:ext>
            </a:extLst>
          </p:cNvPr>
          <p:cNvSpPr>
            <a:spLocks noGrp="1"/>
          </p:cNvSpPr>
          <p:nvPr>
            <p:ph idx="1"/>
          </p:nvPr>
        </p:nvSpPr>
        <p:spPr/>
        <p:txBody>
          <a:bodyPr tIns="91440" bIns="91440">
            <a:normAutofit fontScale="85000" lnSpcReduction="10000"/>
          </a:bodyPr>
          <a:lstStyle/>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People from different cultures and ethnicities have different language interpretations, including signs and other information passage forms (Roberson, 2019). This problem is integrated into the workplace, causing adverse effects on how employees converse, decide on various matters, and approach disputes. Despite this challenge, workplace diversity should facilitate teamwork worldwide, with each worker operating at optimum capacity. The reason is that the world continues to grow smaller with the progressive technological advancements, which dictate that people from different parts of the world must depend on each other for better and healthy growth. This goal of diversity is hampered by ineffective communication resulting from the same diversity concept. It is essential to understand that diversity may confuse the two vital parts of a business, the customer and business needs. Again, when communication falls short of compelling, the workers’ motivation is adversely affected leading to creation of employees’ factions. The communication problem develops deeper roots due to the tendency of managers to overlook the issue, causing disconnections within the workforce.  The case of communication problems can be further be divided into four broad categories. These categories are direct versus indirect communication, the problem with people’s accent and fluency, gender &amp; age gap, varying attitudes and perspectives towards leadership and hierarchy, and conflicting decision-making norms. A detailed explanation of the four communication problem categories would provide an accurate picture of the extent to which communication can unmake all the gains achieved by employing diversity in various institutions and companies. </a:t>
            </a:r>
          </a:p>
        </p:txBody>
      </p:sp>
    </p:spTree>
    <p:extLst>
      <p:ext uri="{BB962C8B-B14F-4D97-AF65-F5344CB8AC3E}">
        <p14:creationId xmlns:p14="http://schemas.microsoft.com/office/powerpoint/2010/main" xmlns="" val="1484841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CC3B6D-0E82-4A51-9EBB-E6DB6C2EC326}"/>
              </a:ext>
            </a:extLst>
          </p:cNvPr>
          <p:cNvSpPr>
            <a:spLocks noGrp="1"/>
          </p:cNvSpPr>
          <p:nvPr>
            <p:ph type="title"/>
          </p:nvPr>
        </p:nvSpPr>
        <p:spPr/>
        <p:txBody>
          <a:bodyPr>
            <a:normAutofit/>
          </a:bodyPr>
          <a:lstStyle/>
          <a:p>
            <a:pPr indent="457200" algn="ctr"/>
            <a:r>
              <a:rPr lang="en-US" sz="1200" dirty="0">
                <a:latin typeface="Times New Roman" panose="02020603050405020304" pitchFamily="18" charset="0"/>
                <a:cs typeface="Times New Roman" panose="02020603050405020304" pitchFamily="18" charset="0"/>
              </a:rPr>
              <a:t>Direct Versus Indirect Communication</a:t>
            </a:r>
          </a:p>
        </p:txBody>
      </p:sp>
      <p:sp>
        <p:nvSpPr>
          <p:cNvPr id="3" name="Content Placeholder 2">
            <a:extLst>
              <a:ext uri="{FF2B5EF4-FFF2-40B4-BE49-F238E27FC236}">
                <a16:creationId xmlns:a16="http://schemas.microsoft.com/office/drawing/2014/main" xmlns="" id="{26F70FF7-EFE8-43CC-93BF-1AB1447BC789}"/>
              </a:ext>
            </a:extLst>
          </p:cNvPr>
          <p:cNvSpPr>
            <a:spLocks noGrp="1"/>
          </p:cNvSpPr>
          <p:nvPr>
            <p:ph idx="1"/>
          </p:nvPr>
        </p:nvSpPr>
        <p:spPr/>
        <p:txBody>
          <a:bodyPr>
            <a:normAutofit fontScale="92500" lnSpcReduction="20000"/>
          </a:bodyPr>
          <a:lstStyle/>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This problem exists extensively in organizations that implement diversity. For example, the mode of communication in most western cultures is direct with a precise meaning. However, other world cultures, especially in Asian countries, have discrete frameworks of message passage (Tamunomiebi &amp; John-Eke, 2020). Therefore, communication between people from the western world and those from other parts may lead to confusion in the organization. The worst part of everything is that this confusion may arise from virtual and face-to-face communication. To add to this, how different stakeholders of an organization communicate is a crucial determinant for the company’s cohesiveness. The following question can explain the simplicity of the western cultures’ language “is choice B of D more applicable?” however, in some cultures, people may imply or suggest a specific option without stating it outrightly. Again, when a westerner nods, he means that he genuinely agrees to whatever is said. In contrast, in other countries, a nod may mean that the person acknowledges whatever is said but may not necessarily agree on the same. This shortcoming could present devastating effects in the long run, provided it is not rectified in advance. Assume the management keeps their eyes closed on this problem, and people repeatedly make the same communication mistakes; what good would there be at the end of everything? For example, a worker may be interpreted to agree with what the organization stands for because he appears to smile ad put a friendly face in board meetings, yet he is utterly frustrated. The result of this trend would be a progressive decline in the firm’s performance to irredeemable levels.</a:t>
            </a:r>
          </a:p>
        </p:txBody>
      </p:sp>
    </p:spTree>
    <p:extLst>
      <p:ext uri="{BB962C8B-B14F-4D97-AF65-F5344CB8AC3E}">
        <p14:creationId xmlns:p14="http://schemas.microsoft.com/office/powerpoint/2010/main" xmlns="" val="4083829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A55AF8-2C09-472A-9354-16D0F60520C5}"/>
              </a:ext>
            </a:extLst>
          </p:cNvPr>
          <p:cNvSpPr>
            <a:spLocks noGrp="1"/>
          </p:cNvSpPr>
          <p:nvPr>
            <p:ph type="title"/>
          </p:nvPr>
        </p:nvSpPr>
        <p:spPr/>
        <p:txBody>
          <a:bodyPr>
            <a:normAutofit/>
          </a:bodyPr>
          <a:lstStyle/>
          <a:p>
            <a:pPr indent="457200" algn="ctr"/>
            <a:r>
              <a:rPr lang="en-US" sz="1200" dirty="0">
                <a:latin typeface="Times New Roman" panose="02020603050405020304" pitchFamily="18" charset="0"/>
                <a:cs typeface="Times New Roman" panose="02020603050405020304" pitchFamily="18" charset="0"/>
              </a:rPr>
              <a:t>Accent and Fluency Problem</a:t>
            </a:r>
          </a:p>
        </p:txBody>
      </p:sp>
      <p:sp>
        <p:nvSpPr>
          <p:cNvPr id="3" name="Content Placeholder 2">
            <a:extLst>
              <a:ext uri="{FF2B5EF4-FFF2-40B4-BE49-F238E27FC236}">
                <a16:creationId xmlns:a16="http://schemas.microsoft.com/office/drawing/2014/main" xmlns="" id="{68DBB3A3-DAB8-4897-9CF6-2076BD246071}"/>
              </a:ext>
            </a:extLst>
          </p:cNvPr>
          <p:cNvSpPr>
            <a:spLocks noGrp="1"/>
          </p:cNvSpPr>
          <p:nvPr>
            <p:ph idx="1"/>
          </p:nvPr>
        </p:nvSpPr>
        <p:spPr/>
        <p:txBody>
          <a:bodyPr tIns="365760" bIns="91440">
            <a:normAutofit fontScale="92500" lnSpcReduction="20000"/>
          </a:bodyPr>
          <a:lstStyle/>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 This problem exists in the form of language barriers where employees cannot communicate conveniently with their colleagues and management (Wang &amp; Fang, 2020). This problem arises from the fact that English is not the universally used language in the world. It might be the first language for some but to many; it is the second or even not their language at all. Employees who have difficulties in using the English language to communicate may find it difficult to ask for something or respond to the supervisor’s inquiries at times, some employees could even respond in their native languages, causing more trouble since the supervisors or the manages may not be in a position to understand whatever the employee says. This problem may as well exist in the form of incorrect pronunciations where people fail to do away with the effects of their first language. Employees who possess expertise in certain faculties may end up taking a passive role in the company because they cannot engage in a rational conversation with the manager or head of departments due to a lack of a common language. This situation may cause stress and a feeling of discomfort in an employee. As a result, they become less involved and discouraged since they cannot integrate into the team. Having several such demotivated employees could create an impediment to the collaborative learning process as a whole. If these challenges impair the learning process, the company becomes negatively affected. In the end, the company’s return on investment goes gown causing a general decline in its progress. </a:t>
            </a:r>
          </a:p>
        </p:txBody>
      </p:sp>
    </p:spTree>
    <p:extLst>
      <p:ext uri="{BB962C8B-B14F-4D97-AF65-F5344CB8AC3E}">
        <p14:creationId xmlns:p14="http://schemas.microsoft.com/office/powerpoint/2010/main" xmlns="" val="3369852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60381D-27FD-4F2F-8414-2BE1EA8F443F}"/>
              </a:ext>
            </a:extLst>
          </p:cNvPr>
          <p:cNvSpPr>
            <a:spLocks noGrp="1"/>
          </p:cNvSpPr>
          <p:nvPr>
            <p:ph type="title"/>
          </p:nvPr>
        </p:nvSpPr>
        <p:spPr/>
        <p:txBody>
          <a:bodyPr>
            <a:normAutofit/>
          </a:bodyPr>
          <a:lstStyle/>
          <a:p>
            <a:pPr indent="457200" algn="ctr"/>
            <a:r>
              <a:rPr lang="en-US" sz="1200" dirty="0">
                <a:latin typeface="Times New Roman" panose="02020603050405020304" pitchFamily="18" charset="0"/>
                <a:cs typeface="Times New Roman" panose="02020603050405020304" pitchFamily="18" charset="0"/>
              </a:rPr>
              <a:t>Variations in Attitudes Towards Leadership and Authority</a:t>
            </a:r>
          </a:p>
        </p:txBody>
      </p:sp>
      <p:sp>
        <p:nvSpPr>
          <p:cNvPr id="3" name="Content Placeholder 2">
            <a:extLst>
              <a:ext uri="{FF2B5EF4-FFF2-40B4-BE49-F238E27FC236}">
                <a16:creationId xmlns:a16="http://schemas.microsoft.com/office/drawing/2014/main" xmlns="" id="{27466A5A-0F7A-48CF-8471-9DB2B252C3F9}"/>
              </a:ext>
            </a:extLst>
          </p:cNvPr>
          <p:cNvSpPr>
            <a:spLocks noGrp="1"/>
          </p:cNvSpPr>
          <p:nvPr>
            <p:ph idx="1"/>
          </p:nvPr>
        </p:nvSpPr>
        <p:spPr/>
        <p:txBody>
          <a:bodyPr tIns="457200">
            <a:normAutofit fontScale="85000" lnSpcReduction="10000"/>
          </a:bodyPr>
          <a:lstStyle/>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The success of any organization directly depends on teamwork efficiency. Again, the success of the organization in this context implies the profitability and welfare of employees. Roberson (2019), asserted that different cultures treat workers differently based on their ranks in the organization. For example, some cultures perceive those in power as monitors whose duty is to issue directives that juniors have to follow. Failure to comply with the given directives would lead to severe disciplinary actions regardless of whether the employee is new to the firm or is an experienced member of the organization. Diversity in the workplace should not involve negotiation tactics among various cultures. For example, multicultural workers have different means of sharing an ideology with the department head or the chief executive officer. In some companies, workers must discuss the ideas to a higher rank team member and up the corporate levels before arriving at the executive level. Other firms employ a flat hierarchical skeleton in which employees and the management work in unison. Such originations present an easier way to communicate one’s ideas to the firm’s responsible members, facilitating an easier way of adopting change. The lack of cultural awareness causes disconnections in the workforce, causing some members to feel less valued or unrecognized. However, the concept of workforce diversity dictates that these different cultures be integrated to give rise to a different culture that accommodates everyone. </a:t>
            </a:r>
          </a:p>
        </p:txBody>
      </p:sp>
    </p:spTree>
    <p:extLst>
      <p:ext uri="{BB962C8B-B14F-4D97-AF65-F5344CB8AC3E}">
        <p14:creationId xmlns:p14="http://schemas.microsoft.com/office/powerpoint/2010/main" xmlns="" val="470239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03A399-10FF-43E3-B389-0B38413CB197}"/>
              </a:ext>
            </a:extLst>
          </p:cNvPr>
          <p:cNvSpPr>
            <a:spLocks noGrp="1"/>
          </p:cNvSpPr>
          <p:nvPr>
            <p:ph type="title"/>
          </p:nvPr>
        </p:nvSpPr>
        <p:spPr/>
        <p:txBody>
          <a:bodyPr>
            <a:normAutofit/>
          </a:bodyPr>
          <a:lstStyle/>
          <a:p>
            <a:pPr indent="457200" algn="ctr"/>
            <a:r>
              <a:rPr lang="en-US" sz="1200" dirty="0">
                <a:latin typeface="Times New Roman" panose="02020603050405020304" pitchFamily="18" charset="0"/>
                <a:cs typeface="Times New Roman" panose="02020603050405020304" pitchFamily="18" charset="0"/>
              </a:rPr>
              <a:t>Conflicting Decision-Making Norms</a:t>
            </a:r>
          </a:p>
        </p:txBody>
      </p:sp>
      <p:sp>
        <p:nvSpPr>
          <p:cNvPr id="3" name="Content Placeholder 2">
            <a:extLst>
              <a:ext uri="{FF2B5EF4-FFF2-40B4-BE49-F238E27FC236}">
                <a16:creationId xmlns:a16="http://schemas.microsoft.com/office/drawing/2014/main" xmlns="" id="{DAFA266A-8724-49ED-9750-BD091B3CBE2A}"/>
              </a:ext>
            </a:extLst>
          </p:cNvPr>
          <p:cNvSpPr>
            <a:spLocks noGrp="1"/>
          </p:cNvSpPr>
          <p:nvPr>
            <p:ph idx="1"/>
          </p:nvPr>
        </p:nvSpPr>
        <p:spPr/>
        <p:txBody>
          <a:bodyPr tIns="640080">
            <a:normAutofit fontScale="85000" lnSpcReduction="10000"/>
          </a:bodyPr>
          <a:lstStyle/>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Different cultures use different mechanisms to reach a consensus and arrive at an executive decision (Kamales &amp; Knorr, 2019). Again, the time taken to decide depends on the culture in question, the steps to be taken, and the level of effort needed. On matters concerning the decision-making norms, some cultures require people to conceal information until they have carried out extensive analysis. However, other cultures make people make decisions fast by employing means that fasten the evidence collection process, such as the American culture. People from the United States tend to negotiate using compromises and trade-offs. In contrast, people from France must agree on principles that serve as their guiding statutes through the entire negotiation procedure. Another illustration of the variations in the decision-making criterion is the disciplinary endeavors of different cultures. When an employee is suspected of committing an offense or a mistake, different cultures assume varying approaches to instill discipline. Here, some cultures may demand that the employee be suspended before the hearing is done. Other cultures may provide that the employee continues to work. At the same time, the management carries out investigations to establish the truth of the claims before deciding whether to discipline the employee. These conflicting norms of decision-making hinder the organizations from breeding various cultures towards leadership. </a:t>
            </a:r>
          </a:p>
        </p:txBody>
      </p:sp>
    </p:spTree>
    <p:extLst>
      <p:ext uri="{BB962C8B-B14F-4D97-AF65-F5344CB8AC3E}">
        <p14:creationId xmlns:p14="http://schemas.microsoft.com/office/powerpoint/2010/main" xmlns="" val="649958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B8433D-5D67-4D00-8882-A85BFB45C12F}"/>
              </a:ext>
            </a:extLst>
          </p:cNvPr>
          <p:cNvSpPr>
            <a:spLocks noGrp="1"/>
          </p:cNvSpPr>
          <p:nvPr>
            <p:ph type="title"/>
          </p:nvPr>
        </p:nvSpPr>
        <p:spPr/>
        <p:txBody>
          <a:bodyPr>
            <a:normAutofit/>
          </a:bodyPr>
          <a:lstStyle/>
          <a:p>
            <a:pPr algn="ctr"/>
            <a:r>
              <a:rPr lang="en-US" sz="1200" dirty="0">
                <a:latin typeface="Times New Roman" panose="02020603050405020304" pitchFamily="18" charset="0"/>
                <a:cs typeface="Times New Roman" panose="02020603050405020304" pitchFamily="18" charset="0"/>
              </a:rPr>
              <a:t>Gender and Age Gap</a:t>
            </a:r>
          </a:p>
        </p:txBody>
      </p:sp>
      <p:sp>
        <p:nvSpPr>
          <p:cNvPr id="3" name="Content Placeholder 2">
            <a:extLst>
              <a:ext uri="{FF2B5EF4-FFF2-40B4-BE49-F238E27FC236}">
                <a16:creationId xmlns:a16="http://schemas.microsoft.com/office/drawing/2014/main" xmlns="" id="{84B2F2E7-DA71-42AC-B59B-7955458B80DF}"/>
              </a:ext>
            </a:extLst>
          </p:cNvPr>
          <p:cNvSpPr>
            <a:spLocks noGrp="1"/>
          </p:cNvSpPr>
          <p:nvPr>
            <p:ph idx="1"/>
          </p:nvPr>
        </p:nvSpPr>
        <p:spPr/>
        <p:txBody>
          <a:bodyPr tIns="640080">
            <a:normAutofit fontScale="92500"/>
          </a:bodyPr>
          <a:lstStyle/>
          <a:p>
            <a:pPr marL="182880" indent="457200">
              <a:lnSpc>
                <a:spcPct val="200000"/>
              </a:lnSpc>
              <a:spcBef>
                <a:spcPts val="1200"/>
              </a:spcBef>
              <a:buNone/>
            </a:pPr>
            <a:r>
              <a:rPr lang="en-US" sz="1200" dirty="0">
                <a:latin typeface="Times New Roman" panose="02020603050405020304" pitchFamily="18" charset="0"/>
                <a:cs typeface="Times New Roman" panose="02020603050405020304" pitchFamily="18" charset="0"/>
              </a:rPr>
              <a:t>According to Wang &amp; Fang (2020), with the aging of the workforce has emerged a greater interest in understanding inter - generational linkages in the performance of firms. However, most studies of organizational age diversity have concentrated on senior management, whereby age diversity is fairly limited. While there are always exceptions to the communication norms that different age groups follow, regular observation of people from different generations reveals that the way they communicate differs.. Employees may find it difficult to communicate with one another if demographic disparities drive them to utilize slang or specific types of language. Female employees, for example, may speak more gently, avoid harsh language, and ask more tag questions than male colleagues, resulting in misunderstandings. Also, people have a tendency to favor individuals of their own group above members of other groups, which they could discriminate against. As a result, if employees' age or generational affiliation is considered a meaningful criterion for difference, a differentiation amongst age demographics inside an organization may emerge, generating emotional issues and age-based prejudice.</a:t>
            </a:r>
          </a:p>
        </p:txBody>
      </p:sp>
    </p:spTree>
    <p:extLst>
      <p:ext uri="{BB962C8B-B14F-4D97-AF65-F5344CB8AC3E}">
        <p14:creationId xmlns:p14="http://schemas.microsoft.com/office/powerpoint/2010/main" xmlns="" val="51001699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277</TotalTime>
  <Words>2263</Words>
  <Application>Microsoft Office PowerPoint</Application>
  <PresentationFormat>Custom</PresentationFormat>
  <Paragraphs>30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Gallery</vt:lpstr>
      <vt:lpstr>Industrial and Organizational Diversity</vt:lpstr>
      <vt:lpstr>Abstract</vt:lpstr>
      <vt:lpstr>Description of Workplace Diversity</vt:lpstr>
      <vt:lpstr>Communication Issue in a Diverse Workplace</vt:lpstr>
      <vt:lpstr>Direct Versus Indirect Communication</vt:lpstr>
      <vt:lpstr>Accent and Fluency Problem</vt:lpstr>
      <vt:lpstr>Variations in Attitudes Towards Leadership and Authority</vt:lpstr>
      <vt:lpstr>Conflicting Decision-Making Norms</vt:lpstr>
      <vt:lpstr>Gender and Age Gap</vt:lpstr>
      <vt:lpstr>Solution for the Communication Issue</vt:lpstr>
      <vt:lpstr>Solutions for the Communication Issue</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Industrial and Organizational Diversity</dc:title>
  <dc:creator>hp</dc:creator>
  <cp:lastModifiedBy>Kevin</cp:lastModifiedBy>
  <cp:revision>8</cp:revision>
  <dcterms:created xsi:type="dcterms:W3CDTF">2021-09-19T03:17:51Z</dcterms:created>
  <dcterms:modified xsi:type="dcterms:W3CDTF">2021-09-20T05:50:00Z</dcterms:modified>
</cp:coreProperties>
</file>